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18"/>
  </p:notesMasterIdLst>
  <p:sldIdLst>
    <p:sldId id="258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7DB03-3B83-4E0C-BC88-50F10F79899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DDC2-28BD-4498-B565-7C3588AB9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67" indent="0" algn="ctr">
              <a:buNone/>
              <a:defRPr/>
            </a:lvl2pPr>
            <a:lvl3pPr marL="914332" indent="0" algn="ctr">
              <a:buNone/>
              <a:defRPr/>
            </a:lvl3pPr>
            <a:lvl4pPr marL="1371498" indent="0" algn="ctr">
              <a:buNone/>
              <a:defRPr/>
            </a:lvl4pPr>
            <a:lvl5pPr marL="1828664" indent="0" algn="ctr">
              <a:buNone/>
              <a:defRPr/>
            </a:lvl5pPr>
            <a:lvl6pPr marL="2285830" indent="0" algn="ctr">
              <a:buNone/>
              <a:defRPr/>
            </a:lvl6pPr>
            <a:lvl7pPr marL="2742994" indent="0" algn="ctr">
              <a:buNone/>
              <a:defRPr/>
            </a:lvl7pPr>
            <a:lvl8pPr marL="3200160" indent="0" algn="ctr">
              <a:buNone/>
              <a:defRPr/>
            </a:lvl8pPr>
            <a:lvl9pPr marL="3657327" indent="0" algn="ctr">
              <a:buNone/>
              <a:defRPr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2103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137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274638"/>
            <a:ext cx="2745317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274638"/>
            <a:ext cx="8039100" cy="59166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3086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67" indent="0" algn="ctr">
              <a:buNone/>
              <a:defRPr/>
            </a:lvl2pPr>
            <a:lvl3pPr marL="914332" indent="0" algn="ctr">
              <a:buNone/>
              <a:defRPr/>
            </a:lvl3pPr>
            <a:lvl4pPr marL="1371498" indent="0" algn="ctr">
              <a:buNone/>
              <a:defRPr/>
            </a:lvl4pPr>
            <a:lvl5pPr marL="1828664" indent="0" algn="ctr">
              <a:buNone/>
              <a:defRPr/>
            </a:lvl5pPr>
            <a:lvl6pPr marL="2285830" indent="0" algn="ctr">
              <a:buNone/>
              <a:defRPr/>
            </a:lvl6pPr>
            <a:lvl7pPr marL="2742994" indent="0" algn="ctr">
              <a:buNone/>
              <a:defRPr/>
            </a:lvl7pPr>
            <a:lvl8pPr marL="3200160" indent="0" algn="ctr">
              <a:buNone/>
              <a:defRPr/>
            </a:lvl8pPr>
            <a:lvl9pPr marL="3657327" indent="0" algn="ctr">
              <a:buNone/>
              <a:defRPr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1825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0669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5628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331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0998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79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421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17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2048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1750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3722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274638"/>
            <a:ext cx="2745317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274638"/>
            <a:ext cx="8039100" cy="59166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4403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67" indent="0" algn="ctr">
              <a:buNone/>
              <a:defRPr/>
            </a:lvl2pPr>
            <a:lvl3pPr marL="914332" indent="0" algn="ctr">
              <a:buNone/>
              <a:defRPr/>
            </a:lvl3pPr>
            <a:lvl4pPr marL="1371498" indent="0" algn="ctr">
              <a:buNone/>
              <a:defRPr/>
            </a:lvl4pPr>
            <a:lvl5pPr marL="1828664" indent="0" algn="ctr">
              <a:buNone/>
              <a:defRPr/>
            </a:lvl5pPr>
            <a:lvl6pPr marL="2285830" indent="0" algn="ctr">
              <a:buNone/>
              <a:defRPr/>
            </a:lvl6pPr>
            <a:lvl7pPr marL="2742994" indent="0" algn="ctr">
              <a:buNone/>
              <a:defRPr/>
            </a:lvl7pPr>
            <a:lvl8pPr marL="3200160" indent="0" algn="ctr">
              <a:buNone/>
              <a:defRPr/>
            </a:lvl8pPr>
            <a:lvl9pPr marL="3657327" indent="0" algn="ctr">
              <a:buNone/>
              <a:defRPr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752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212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2305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7230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6006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9957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0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0610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6048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3823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8698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274638"/>
            <a:ext cx="2745317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274638"/>
            <a:ext cx="8039100" cy="59166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503130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67" indent="0" algn="ctr">
              <a:buNone/>
              <a:defRPr/>
            </a:lvl2pPr>
            <a:lvl3pPr marL="914332" indent="0" algn="ctr">
              <a:buNone/>
              <a:defRPr/>
            </a:lvl3pPr>
            <a:lvl4pPr marL="1371498" indent="0" algn="ctr">
              <a:buNone/>
              <a:defRPr/>
            </a:lvl4pPr>
            <a:lvl5pPr marL="1828664" indent="0" algn="ctr">
              <a:buNone/>
              <a:defRPr/>
            </a:lvl5pPr>
            <a:lvl6pPr marL="2285830" indent="0" algn="ctr">
              <a:buNone/>
              <a:defRPr/>
            </a:lvl6pPr>
            <a:lvl7pPr marL="2742994" indent="0" algn="ctr">
              <a:buNone/>
              <a:defRPr/>
            </a:lvl7pPr>
            <a:lvl8pPr marL="3200160" indent="0" algn="ctr">
              <a:buNone/>
              <a:defRPr/>
            </a:lvl8pPr>
            <a:lvl9pPr marL="3657327" indent="0" algn="ctr">
              <a:buNone/>
              <a:defRPr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5894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69576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55735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8128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51653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36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2085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0398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070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9400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6066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274638"/>
            <a:ext cx="2745317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274638"/>
            <a:ext cx="8039100" cy="59166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13181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to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9"/>
          <a:stretch>
            <a:fillRect/>
          </a:stretch>
        </p:blipFill>
        <p:spPr bwMode="auto">
          <a:xfrm>
            <a:off x="0" y="11"/>
            <a:ext cx="12192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36" descr="银色系校徽展开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/>
          <a:stretch>
            <a:fillRect/>
          </a:stretch>
        </p:blipFill>
        <p:spPr bwMode="auto">
          <a:xfrm>
            <a:off x="814920" y="333386"/>
            <a:ext cx="3409949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12821404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buFont typeface="Wingdings" panose="05000000000000000000" pitchFamily="2" charset="2"/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5884" y="42926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3126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hangingPunct="1">
              <a:lnSpc>
                <a:spcPct val="125000"/>
              </a:lnSpc>
              <a:defRPr sz="2800"/>
            </a:lvl1pPr>
            <a:lvl2pPr eaLnBrk="1" hangingPunct="1">
              <a:lnSpc>
                <a:spcPct val="125000"/>
              </a:lnSpc>
              <a:defRPr sz="2400"/>
            </a:lvl2pPr>
            <a:lvl3pPr eaLnBrk="1" hangingPunct="1">
              <a:lnSpc>
                <a:spcPct val="125000"/>
              </a:lnSpc>
              <a:defRPr sz="2000"/>
            </a:lvl3pPr>
            <a:lvl4pPr eaLnBrk="1" hangingPunct="1">
              <a:lnSpc>
                <a:spcPct val="125000"/>
              </a:lnSpc>
              <a:defRPr sz="1800"/>
            </a:lvl4pPr>
            <a:lvl5pPr eaLnBrk="1" hangingPunct="1">
              <a:lnSpc>
                <a:spcPct val="125000"/>
              </a:lnSpc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9DF21D-3648-420F-9B83-A8E9A8322C6B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3292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7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67" indent="0">
              <a:buNone/>
              <a:defRPr sz="2000"/>
            </a:lvl2pPr>
            <a:lvl3pPr marL="914332" indent="0">
              <a:buNone/>
              <a:defRPr sz="18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8224-06D9-499E-B4BB-03743DA1BE6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17009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96975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96975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42C7B-3C53-4CE0-8C16-C163C5796E7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2318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F657C-5230-4ECB-9B7F-537F17B2E9A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03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8924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403"/>
            <a:ext cx="12192000" cy="1052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7A77B-126C-4FC1-B199-800DFDEF0AB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7560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78128A0-A7B3-4924-A6F3-73D0B9066C77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7666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25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3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25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36C8A-61BF-42BD-A83F-83A80B271F8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37231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25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3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25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AE08C-C369-4210-AD78-046B90B0B3E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18628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935" y="11"/>
            <a:ext cx="12192000" cy="1052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97690D-AD3C-4A42-A419-86E6C2591E7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0239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0"/>
            <a:ext cx="3048000" cy="6381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8940800" cy="63817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1F138-B619-4B16-AA9D-823CD431A9F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40332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1052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4417" y="1196975"/>
            <a:ext cx="5384800" cy="51847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12417" y="1196975"/>
            <a:ext cx="5384800" cy="25161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12417" y="3865574"/>
            <a:ext cx="5384800" cy="2516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101A7-BB02-4763-848C-AED0108CB62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0961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12192000" cy="63817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C7B31-66F8-47D8-894A-884ACE80753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36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733" y="296863"/>
            <a:ext cx="10972800" cy="7556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4417" y="1196975"/>
            <a:ext cx="5384800" cy="5003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96975"/>
            <a:ext cx="5384800" cy="5003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176E3DE-505E-4D57-AA56-56304D19E6B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9517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3200" cy="9096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587500"/>
            <a:ext cx="5080000" cy="4508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97600" y="1587500"/>
            <a:ext cx="5080000" cy="45085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89D91AF-7939-4DF0-B89C-36B204D53C39}" type="slidenum">
              <a:rPr lang="en-CA" altLang="zh-CN"/>
              <a:pPr/>
              <a:t>‹#›</a:t>
            </a:fld>
            <a:endParaRPr lang="en-CA" altLang="zh-CN"/>
          </a:p>
        </p:txBody>
      </p:sp>
    </p:spTree>
    <p:extLst>
      <p:ext uri="{BB962C8B-B14F-4D97-AF65-F5344CB8AC3E}">
        <p14:creationId xmlns:p14="http://schemas.microsoft.com/office/powerpoint/2010/main" val="53121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88923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3200" cy="9096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587500"/>
            <a:ext cx="10363200" cy="45085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4167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6D0FA33-82DC-4DB7-88A4-896EEE9680A9}" type="slidenum">
              <a:rPr lang="en-CA" altLang="zh-CN"/>
              <a:pPr/>
              <a:t>‹#›</a:t>
            </a:fld>
            <a:endParaRPr lang="en-CA" altLang="zh-CN"/>
          </a:p>
        </p:txBody>
      </p:sp>
    </p:spTree>
    <p:extLst>
      <p:ext uri="{BB962C8B-B14F-4D97-AF65-F5344CB8AC3E}">
        <p14:creationId xmlns:p14="http://schemas.microsoft.com/office/powerpoint/2010/main" val="216754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78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2617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30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8.jpe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蓝色系校徽标准版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69" y="1279525"/>
            <a:ext cx="6485467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1" descr="红色系校徽展开式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1"/>
          <a:stretch>
            <a:fillRect/>
          </a:stretch>
        </p:blipFill>
        <p:spPr bwMode="auto">
          <a:xfrm>
            <a:off x="1390653" y="152413"/>
            <a:ext cx="280246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8320626" y="193678"/>
            <a:ext cx="3871383" cy="625475"/>
            <a:chOff x="0" y="0"/>
            <a:chExt cx="2902937" cy="625068"/>
          </a:xfrm>
        </p:grpSpPr>
        <p:pic>
          <p:nvPicPr>
            <p:cNvPr id="2055" name="Picture 2"/>
            <p:cNvPicPr>
              <a:picLocks noChangeAspect="1" noChangeArrowheads="1"/>
            </p:cNvPicPr>
            <p:nvPr userDrawn="1"/>
          </p:nvPicPr>
          <p:blipFill>
            <a:blip r:embed="rId1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0"/>
              <a:ext cx="1439565" cy="4870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3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850" y="1587"/>
              <a:ext cx="1439564" cy="47911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7" name="Group 7"/>
            <p:cNvGrpSpPr>
              <a:grpSpLocks/>
            </p:cNvGrpSpPr>
            <p:nvPr userDrawn="1"/>
          </p:nvGrpSpPr>
          <p:grpSpPr bwMode="auto">
            <a:xfrm>
              <a:off x="0" y="480700"/>
              <a:ext cx="2902937" cy="144368"/>
              <a:chOff x="0" y="0"/>
              <a:chExt cx="2902937" cy="144368"/>
            </a:xfrm>
          </p:grpSpPr>
          <p:sp>
            <p:nvSpPr>
              <p:cNvPr id="2058" name="Text Box 15"/>
              <p:cNvSpPr txBox="1">
                <a:spLocks noChangeArrowheads="1"/>
              </p:cNvSpPr>
              <p:nvPr userDrawn="1"/>
            </p:nvSpPr>
            <p:spPr bwMode="auto">
              <a:xfrm>
                <a:off x="0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1896</a:t>
                </a:r>
              </a:p>
            </p:txBody>
          </p:sp>
          <p:sp>
            <p:nvSpPr>
              <p:cNvPr id="2059" name="Text Box 16"/>
              <p:cNvSpPr txBox="1">
                <a:spLocks noChangeArrowheads="1"/>
              </p:cNvSpPr>
              <p:nvPr userDrawn="1"/>
            </p:nvSpPr>
            <p:spPr bwMode="auto">
              <a:xfrm>
                <a:off x="722163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1920</a:t>
                </a:r>
              </a:p>
            </p:txBody>
          </p:sp>
          <p:sp>
            <p:nvSpPr>
              <p:cNvPr id="2060" name="Text Box 17"/>
              <p:cNvSpPr txBox="1">
                <a:spLocks noChangeArrowheads="1"/>
              </p:cNvSpPr>
              <p:nvPr userDrawn="1"/>
            </p:nvSpPr>
            <p:spPr bwMode="auto">
              <a:xfrm>
                <a:off x="1449087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1987</a:t>
                </a:r>
              </a:p>
            </p:txBody>
          </p:sp>
          <p:sp>
            <p:nvSpPr>
              <p:cNvPr id="2061" name="Text Box 18"/>
              <p:cNvSpPr txBox="1">
                <a:spLocks noChangeArrowheads="1"/>
              </p:cNvSpPr>
              <p:nvPr userDrawn="1"/>
            </p:nvSpPr>
            <p:spPr bwMode="auto">
              <a:xfrm>
                <a:off x="2176012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2006</a:t>
                </a:r>
              </a:p>
            </p:txBody>
          </p:sp>
        </p:grpSp>
      </p:grpSp>
      <p:pic>
        <p:nvPicPr>
          <p:cNvPr id="2053" name="Picture 25" descr="红色系校徽标准版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52400"/>
            <a:ext cx="100753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74835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27" indent="-449227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8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332" indent="-28573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290" indent="-22858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243" indent="-22858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20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370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534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699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686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pic>
        <p:nvPicPr>
          <p:cNvPr id="1027" name="Picture 8" descr="红色系校徽标准版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52400"/>
            <a:ext cx="100753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11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27" indent="-449227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332" indent="-28573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290" indent="-22858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243" indent="-22858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20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370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534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699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686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蓝色系校徽标准版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69" y="1279525"/>
            <a:ext cx="6485467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1" descr="红色系校徽展开式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1"/>
          <a:stretch>
            <a:fillRect/>
          </a:stretch>
        </p:blipFill>
        <p:spPr bwMode="auto">
          <a:xfrm>
            <a:off x="1390653" y="152413"/>
            <a:ext cx="280246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8320626" y="193678"/>
            <a:ext cx="3871383" cy="625475"/>
            <a:chOff x="0" y="0"/>
            <a:chExt cx="2902937" cy="625068"/>
          </a:xfrm>
        </p:grpSpPr>
        <p:pic>
          <p:nvPicPr>
            <p:cNvPr id="2055" name="Picture 2"/>
            <p:cNvPicPr>
              <a:picLocks noChangeAspect="1" noChangeArrowheads="1"/>
            </p:cNvPicPr>
            <p:nvPr userDrawn="1"/>
          </p:nvPicPr>
          <p:blipFill>
            <a:blip r:embed="rId1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0"/>
              <a:ext cx="1439565" cy="4870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3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850" y="1587"/>
              <a:ext cx="1439564" cy="47911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7" name="Group 7"/>
            <p:cNvGrpSpPr>
              <a:grpSpLocks/>
            </p:cNvGrpSpPr>
            <p:nvPr userDrawn="1"/>
          </p:nvGrpSpPr>
          <p:grpSpPr bwMode="auto">
            <a:xfrm>
              <a:off x="0" y="480700"/>
              <a:ext cx="2902937" cy="144368"/>
              <a:chOff x="0" y="0"/>
              <a:chExt cx="2902937" cy="144368"/>
            </a:xfrm>
          </p:grpSpPr>
          <p:sp>
            <p:nvSpPr>
              <p:cNvPr id="2058" name="Text Box 15"/>
              <p:cNvSpPr txBox="1">
                <a:spLocks noChangeArrowheads="1"/>
              </p:cNvSpPr>
              <p:nvPr userDrawn="1"/>
            </p:nvSpPr>
            <p:spPr bwMode="auto">
              <a:xfrm>
                <a:off x="0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1896</a:t>
                </a:r>
              </a:p>
            </p:txBody>
          </p:sp>
          <p:sp>
            <p:nvSpPr>
              <p:cNvPr id="2059" name="Text Box 16"/>
              <p:cNvSpPr txBox="1">
                <a:spLocks noChangeArrowheads="1"/>
              </p:cNvSpPr>
              <p:nvPr userDrawn="1"/>
            </p:nvSpPr>
            <p:spPr bwMode="auto">
              <a:xfrm>
                <a:off x="722163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1920</a:t>
                </a:r>
              </a:p>
            </p:txBody>
          </p:sp>
          <p:sp>
            <p:nvSpPr>
              <p:cNvPr id="2060" name="Text Box 17"/>
              <p:cNvSpPr txBox="1">
                <a:spLocks noChangeArrowheads="1"/>
              </p:cNvSpPr>
              <p:nvPr userDrawn="1"/>
            </p:nvSpPr>
            <p:spPr bwMode="auto">
              <a:xfrm>
                <a:off x="1449087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1987</a:t>
                </a:r>
              </a:p>
            </p:txBody>
          </p:sp>
          <p:sp>
            <p:nvSpPr>
              <p:cNvPr id="2061" name="Text Box 18"/>
              <p:cNvSpPr txBox="1">
                <a:spLocks noChangeArrowheads="1"/>
              </p:cNvSpPr>
              <p:nvPr userDrawn="1"/>
            </p:nvSpPr>
            <p:spPr bwMode="auto">
              <a:xfrm>
                <a:off x="2176012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anose="020B0604020202020204" pitchFamily="34" charset="0"/>
                  </a:rPr>
                  <a:t>2006</a:t>
                </a:r>
              </a:p>
            </p:txBody>
          </p:sp>
        </p:grpSp>
      </p:grpSp>
      <p:pic>
        <p:nvPicPr>
          <p:cNvPr id="2053" name="Picture 25" descr="红色系校徽标准版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52400"/>
            <a:ext cx="100753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55311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27" indent="-449227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8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332" indent="-28573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290" indent="-22858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243" indent="-22858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20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370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534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699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686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pic>
        <p:nvPicPr>
          <p:cNvPr id="1027" name="Picture 8" descr="红色系校徽标准版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52400"/>
            <a:ext cx="100753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03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27" indent="-449227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332" indent="-28573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290" indent="-22858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243" indent="-22858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20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370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534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699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6863" indent="-22858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 descr="蓝色系校徽标准版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69" y="1279525"/>
            <a:ext cx="6485467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96975"/>
            <a:ext cx="109728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75490" name="Rectangle 2" descr="交大"/>
          <p:cNvSpPr>
            <a:spLocks noGrp="1" noChangeArrowheads="1"/>
          </p:cNvSpPr>
          <p:nvPr>
            <p:ph type="title"/>
          </p:nvPr>
        </p:nvSpPr>
        <p:spPr bwMode="auto">
          <a:xfrm>
            <a:off x="0" y="11"/>
            <a:ext cx="12192000" cy="1052513"/>
          </a:xfrm>
          <a:prstGeom prst="rect">
            <a:avLst/>
          </a:prstGeom>
          <a:blipFill dpi="0" rotWithShape="1">
            <a:blip r:embed="rId19" cstate="print"/>
            <a:srcRect/>
            <a:stretch>
              <a:fillRect r="-475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 </a:t>
            </a: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3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hf sldNum="0" hdr="0" ftr="0" dt="0"/>
  <p:txStyles>
    <p:titleStyle>
      <a:lvl1pPr marL="363514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 kern="120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  <a:lvl2pPr marL="363514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2pPr>
      <a:lvl3pPr marL="363514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3pPr>
      <a:lvl4pPr marL="363514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4pPr>
      <a:lvl5pPr marL="363514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5pPr>
      <a:lvl6pPr marL="820678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6pPr>
      <a:lvl7pPr marL="1277843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7pPr>
      <a:lvl8pPr marL="1735007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8pPr>
      <a:lvl9pPr marL="2192175" algn="l" rtl="0" eaLnBrk="1" fontAlgn="base" hangingPunct="1">
        <a:spcBef>
          <a:spcPct val="0"/>
        </a:spcBef>
        <a:spcAft>
          <a:spcPct val="0"/>
        </a:spcAft>
        <a:buFont typeface="Wingdings" panose="05000000000000000000" pitchFamily="2" charset="2"/>
        <a:buChar char="q"/>
        <a:defRPr sz="3600">
          <a:solidFill>
            <a:schemeClr val="bg1"/>
          </a:solidFill>
          <a:latin typeface="Goudy Old Style" panose="02020502050305020303" pitchFamily="18" charset="0"/>
          <a:ea typeface="黑体" panose="02010609060101010101" pitchFamily="49" charset="-122"/>
        </a:defRPr>
      </a:lvl9pPr>
    </p:titleStyle>
    <p:bodyStyle>
      <a:lvl1pPr marL="342874" indent="-342874" algn="l" rtl="0" eaLnBrk="1" fontAlgn="base" hangingPunct="1">
        <a:spcBef>
          <a:spcPct val="50000"/>
        </a:spcBef>
        <a:spcAft>
          <a:spcPct val="0"/>
        </a:spcAft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742895" indent="-285730" algn="l" rtl="0" eaLnBrk="1" fontAlgn="base" hangingPunct="1">
        <a:spcBef>
          <a:spcPct val="5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1142914" indent="-228584" algn="l" rtl="0" eaLnBrk="1" fontAlgn="base" hangingPunct="1">
        <a:spcBef>
          <a:spcPct val="5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600080" indent="-228584" algn="l" rtl="0" eaLnBrk="1" fontAlgn="base" hangingPunct="1">
        <a:spcBef>
          <a:spcPct val="5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2057247" indent="-228584" algn="l" rtl="0" eaLnBrk="1" fontAlgn="base" hangingPunct="1">
        <a:spcBef>
          <a:spcPct val="5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7052" y="2436025"/>
            <a:ext cx="11260139" cy="992187"/>
          </a:xfrm>
        </p:spPr>
        <p:txBody>
          <a:bodyPr/>
          <a:lstStyle/>
          <a:p>
            <a:pPr algn="ctr" eaLnBrk="1" hangingPunct="1">
              <a:lnSpc>
                <a:spcPct val="110000"/>
              </a:lnSpc>
            </a:pPr>
            <a:r>
              <a:rPr lang="zh-CN" altLang="en-US" sz="4000" dirty="0">
                <a:solidFill>
                  <a:srgbClr val="0066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多因素方差分析</a:t>
            </a:r>
            <a:endParaRPr lang="zh-CN" altLang="en-US" sz="6000" dirty="0">
              <a:solidFill>
                <a:srgbClr val="33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099" name="Picture 8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59" y="2293052"/>
            <a:ext cx="14255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马裴裴</a:t>
            </a:r>
            <a:endParaRPr lang="en-US" altLang="zh-CN" dirty="0"/>
          </a:p>
          <a:p>
            <a:pPr eaLnBrk="1" hangingPunct="1"/>
            <a:r>
              <a:rPr lang="en-US" altLang="zh-CN" dirty="0"/>
              <a:t>Peipei.ma@sjtu.edu.cn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24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CFA8C-C6EC-431D-B138-062929C3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正交试验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E30996-7840-445D-8538-5E66FAE6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128" y="867050"/>
            <a:ext cx="9993799" cy="4451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27D4B4-F990-4AF0-B930-B43254FD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4" y="5065789"/>
            <a:ext cx="12074176" cy="17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ADD5C-5326-4390-B588-13707420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63A0F-5AC3-415D-8DAA-915C7268F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将细菌培养基中的三种成分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各改变两个水平，判断它们对细菌生长的影响。其中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间和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间存在交互作用。采用正交设计进行检验</a:t>
            </a:r>
            <a:r>
              <a:rPr lang="en-US" altLang="zh-CN" dirty="0"/>
              <a:t>L</a:t>
            </a:r>
            <a:r>
              <a:rPr lang="en-US" altLang="zh-CN" baseline="-25000" dirty="0"/>
              <a:t>8</a:t>
            </a:r>
            <a:r>
              <a:rPr lang="en-US" altLang="zh-CN" dirty="0"/>
              <a:t>(2</a:t>
            </a:r>
            <a:r>
              <a:rPr lang="en-US" altLang="zh-CN" baseline="30000" dirty="0"/>
              <a:t>7</a:t>
            </a:r>
            <a:r>
              <a:rPr lang="en-US" altLang="zh-CN" dirty="0"/>
              <a:t>)  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E31386-417F-4E3F-A81B-807D67A0B998}"/>
              </a:ext>
            </a:extLst>
          </p:cNvPr>
          <p:cNvSpPr/>
          <p:nvPr/>
        </p:nvSpPr>
        <p:spPr>
          <a:xfrm>
            <a:off x="5110480" y="2448560"/>
            <a:ext cx="177810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Data 10_7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08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BE511-3CA9-4570-A002-B6913BA9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C71C4-A37D-42CF-9B63-309999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在用某种饲料饲喂肉用仔鸡时，出现维生素缺乏症，为弄清是哪种维生素缺乏，对核黄素（</a:t>
            </a:r>
            <a:r>
              <a:rPr lang="en-US" altLang="zh-CN" dirty="0"/>
              <a:t>A</a:t>
            </a:r>
            <a:r>
              <a:rPr lang="zh-CN" altLang="en-US" dirty="0"/>
              <a:t>）、胆碱（</a:t>
            </a:r>
            <a:r>
              <a:rPr lang="en-US" altLang="zh-CN" dirty="0"/>
              <a:t>B</a:t>
            </a:r>
            <a:r>
              <a:rPr lang="zh-CN" altLang="en-US" dirty="0"/>
              <a:t>）、吡哆醇（</a:t>
            </a:r>
            <a:r>
              <a:rPr lang="en-US" altLang="zh-CN" dirty="0"/>
              <a:t>C</a:t>
            </a:r>
            <a:r>
              <a:rPr lang="zh-CN" altLang="en-US" dirty="0"/>
              <a:t>）和烟酸（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  <a:r>
              <a:rPr lang="en-US" altLang="zh-CN" dirty="0"/>
              <a:t>4</a:t>
            </a:r>
            <a:r>
              <a:rPr lang="zh-CN" altLang="en-US" dirty="0"/>
              <a:t>种维生素进行增重试验，每种维生素分不添加（</a:t>
            </a:r>
            <a:r>
              <a:rPr lang="en-US" altLang="zh-CN" dirty="0"/>
              <a:t>1</a:t>
            </a:r>
            <a:r>
              <a:rPr lang="zh-CN" altLang="en-US" dirty="0"/>
              <a:t>）与添加（</a:t>
            </a:r>
            <a:r>
              <a:rPr lang="en-US" altLang="zh-CN" dirty="0"/>
              <a:t>2</a:t>
            </a:r>
            <a:r>
              <a:rPr lang="zh-CN" altLang="en-US" dirty="0"/>
              <a:t>）两个水平，即进行了</a:t>
            </a:r>
            <a:r>
              <a:rPr lang="en-US" altLang="zh-CN" dirty="0"/>
              <a:t>4</a:t>
            </a:r>
            <a:r>
              <a:rPr lang="zh-CN" altLang="en-US" dirty="0"/>
              <a:t>因子</a:t>
            </a:r>
            <a:r>
              <a:rPr lang="en-US" altLang="zh-CN" dirty="0"/>
              <a:t>2</a:t>
            </a:r>
            <a:r>
              <a:rPr lang="zh-CN" altLang="en-US" dirty="0"/>
              <a:t>水平的试验。根据过去的经验，在核黄素与胆碱之间常有互作存在，其他因子间一般无互作。采用正交设计进行检验</a:t>
            </a:r>
            <a:r>
              <a:rPr lang="en-US" altLang="zh-CN" dirty="0"/>
              <a:t>L</a:t>
            </a:r>
            <a:r>
              <a:rPr lang="en-US" altLang="zh-CN" baseline="-25000" dirty="0"/>
              <a:t>8</a:t>
            </a:r>
            <a:r>
              <a:rPr lang="en-US" altLang="zh-CN" dirty="0"/>
              <a:t>(2</a:t>
            </a:r>
            <a:r>
              <a:rPr lang="en-US" altLang="zh-CN" baseline="30000" dirty="0"/>
              <a:t>7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E2ADA-1C8D-4090-A635-FBA5606E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" y="4868596"/>
            <a:ext cx="12074176" cy="1792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7D0B7D-FA50-4322-A5CD-7CCCF31D7162}"/>
              </a:ext>
            </a:extLst>
          </p:cNvPr>
          <p:cNvSpPr/>
          <p:nvPr/>
        </p:nvSpPr>
        <p:spPr>
          <a:xfrm>
            <a:off x="5486400" y="4002233"/>
            <a:ext cx="177810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Data 10_7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15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D8440-2505-4505-AF9C-7D937B72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二因交叉分组无重复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892AB3-00CA-4A77-93EB-C3B8DFD47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检验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=…=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zh-CN" altLang="en-US" dirty="0"/>
                  <a:t>至少有两个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dirty="0"/>
                  <a:t>不相等，或至少有一个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检验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=…=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zh-CN" altLang="en-US" dirty="0"/>
                  <a:t>至少有两个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不相等，或至少有一个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检验各组所代表的总体的平均数之间是否存在差异。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892AB3-00CA-4A77-93EB-C3B8DFD47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8" b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49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F40D8-6E87-49AD-92F7-34ED0567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BB6B0-8B38-45B9-A159-051C2E4CC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个品种猪</a:t>
            </a:r>
            <a:r>
              <a:rPr lang="en-US" altLang="zh-CN" dirty="0"/>
              <a:t>A1</a:t>
            </a:r>
            <a:r>
              <a:rPr lang="zh-CN" altLang="en-US" dirty="0"/>
              <a:t>、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A3</a:t>
            </a:r>
            <a:r>
              <a:rPr lang="zh-CN" altLang="en-US" dirty="0"/>
              <a:t>、</a:t>
            </a:r>
            <a:r>
              <a:rPr lang="en-US" altLang="zh-CN" dirty="0"/>
              <a:t>A4</a:t>
            </a:r>
            <a:r>
              <a:rPr lang="zh-CN" altLang="en-US" dirty="0"/>
              <a:t>，各用三种配合饲料（每种饲料喂</a:t>
            </a:r>
            <a:r>
              <a:rPr lang="en-US" altLang="zh-CN" dirty="0"/>
              <a:t>1</a:t>
            </a:r>
            <a:r>
              <a:rPr lang="zh-CN" altLang="en-US" dirty="0"/>
              <a:t>头）</a:t>
            </a:r>
            <a:r>
              <a:rPr lang="en-US" altLang="zh-CN" dirty="0"/>
              <a:t>B1</a:t>
            </a:r>
            <a:r>
              <a:rPr lang="zh-CN" altLang="en-US" dirty="0"/>
              <a:t>、</a:t>
            </a:r>
            <a:r>
              <a:rPr lang="en-US" altLang="zh-CN" dirty="0"/>
              <a:t>B2</a:t>
            </a:r>
            <a:r>
              <a:rPr lang="zh-CN" altLang="en-US" dirty="0"/>
              <a:t>、</a:t>
            </a:r>
            <a:r>
              <a:rPr lang="en-US" altLang="zh-CN" dirty="0"/>
              <a:t>B3</a:t>
            </a:r>
            <a:r>
              <a:rPr lang="zh-CN" altLang="en-US" dirty="0"/>
              <a:t>，饲喂</a:t>
            </a:r>
            <a:r>
              <a:rPr lang="en-US" altLang="zh-CN" dirty="0"/>
              <a:t>3</a:t>
            </a:r>
            <a:r>
              <a:rPr lang="zh-CN" altLang="en-US" dirty="0"/>
              <a:t>个月的增重结果</a:t>
            </a:r>
            <a:r>
              <a:rPr lang="en-US" altLang="zh-CN" dirty="0"/>
              <a:t>(kg/</a:t>
            </a:r>
            <a:r>
              <a:rPr lang="zh-CN" altLang="en-US" dirty="0"/>
              <a:t>头）列于下表。试进行方差分析以研究品种和饲料对猪增重的影响。</a:t>
            </a:r>
            <a:r>
              <a:rPr lang="en-US" altLang="zh-CN" dirty="0"/>
              <a:t> </a:t>
            </a:r>
            <a:r>
              <a:rPr lang="zh-CN" altLang="en-US" dirty="0"/>
              <a:t>例</a:t>
            </a:r>
            <a:r>
              <a:rPr lang="en-US" altLang="zh-CN" dirty="0"/>
              <a:t>10_1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DB731BC-9827-47EC-A852-2CCFA445E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48557"/>
              </p:ext>
            </p:extLst>
          </p:nvPr>
        </p:nvGraphicFramePr>
        <p:xfrm>
          <a:off x="3061252" y="3319669"/>
          <a:ext cx="3906080" cy="18605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76520">
                  <a:extLst>
                    <a:ext uri="{9D8B030D-6E8A-4147-A177-3AD203B41FA5}">
                      <a16:colId xmlns:a16="http://schemas.microsoft.com/office/drawing/2014/main" val="2603461864"/>
                    </a:ext>
                  </a:extLst>
                </a:gridCol>
                <a:gridCol w="976520">
                  <a:extLst>
                    <a:ext uri="{9D8B030D-6E8A-4147-A177-3AD203B41FA5}">
                      <a16:colId xmlns:a16="http://schemas.microsoft.com/office/drawing/2014/main" val="935290900"/>
                    </a:ext>
                  </a:extLst>
                </a:gridCol>
                <a:gridCol w="976520">
                  <a:extLst>
                    <a:ext uri="{9D8B030D-6E8A-4147-A177-3AD203B41FA5}">
                      <a16:colId xmlns:a16="http://schemas.microsoft.com/office/drawing/2014/main" val="4168835292"/>
                    </a:ext>
                  </a:extLst>
                </a:gridCol>
                <a:gridCol w="976520">
                  <a:extLst>
                    <a:ext uri="{9D8B030D-6E8A-4147-A177-3AD203B41FA5}">
                      <a16:colId xmlns:a16="http://schemas.microsoft.com/office/drawing/2014/main" val="4099912592"/>
                    </a:ext>
                  </a:extLst>
                </a:gridCol>
              </a:tblGrid>
              <a:tr h="361249"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B1</a:t>
                      </a:r>
                      <a:endParaRPr lang="en-US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B2</a:t>
                      </a:r>
                      <a:endParaRPr lang="en-US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B3</a:t>
                      </a:r>
                      <a:endParaRPr lang="en-US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40925"/>
                  </a:ext>
                </a:extLst>
              </a:tr>
              <a:tr h="361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A1</a:t>
                      </a:r>
                      <a:endParaRPr lang="en-US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51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53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52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1750570"/>
                  </a:ext>
                </a:extLst>
              </a:tr>
              <a:tr h="352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A2</a:t>
                      </a:r>
                      <a:endParaRPr lang="en-US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56</a:t>
                      </a:r>
                      <a:endParaRPr lang="en-US" altLang="zh-CN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57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58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4004606"/>
                  </a:ext>
                </a:extLst>
              </a:tr>
              <a:tr h="3526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A3</a:t>
                      </a:r>
                      <a:endParaRPr lang="en-US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45</a:t>
                      </a:r>
                      <a:endParaRPr lang="en-US" altLang="zh-CN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49</a:t>
                      </a:r>
                      <a:endParaRPr lang="en-US" altLang="zh-CN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47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0320840"/>
                  </a:ext>
                </a:extLst>
              </a:tr>
              <a:tr h="361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A4</a:t>
                      </a:r>
                      <a:endParaRPr lang="en-US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42</a:t>
                      </a:r>
                      <a:endParaRPr lang="en-US" altLang="zh-CN" sz="2400" b="0" i="0" u="none" strike="noStrike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44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43</a:t>
                      </a:r>
                      <a:endParaRPr lang="en-US" altLang="zh-CN" sz="2400" b="0" i="0" u="none" strike="noStrike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4905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14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16280-44B6-48BD-802C-2215A880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二因交叉分组等重复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02024-365F-4E72-B255-09198834E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试验指标同时受两个因素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作用，其中</a:t>
            </a:r>
            <a:r>
              <a:rPr lang="en-US" altLang="zh-CN" dirty="0"/>
              <a:t>A</a:t>
            </a:r>
            <a:r>
              <a:rPr lang="zh-CN" altLang="en-US" dirty="0"/>
              <a:t>因素有</a:t>
            </a:r>
            <a:r>
              <a:rPr lang="en-US" altLang="zh-CN" dirty="0"/>
              <a:t>p</a:t>
            </a:r>
            <a:r>
              <a:rPr lang="zh-CN" altLang="en-US" dirty="0"/>
              <a:t>个水平、</a:t>
            </a:r>
            <a:r>
              <a:rPr lang="en-US" altLang="zh-CN" dirty="0"/>
              <a:t>B</a:t>
            </a:r>
            <a:r>
              <a:rPr lang="zh-CN" altLang="en-US" dirty="0"/>
              <a:t>因素有</a:t>
            </a:r>
            <a:r>
              <a:rPr lang="en-US" altLang="zh-CN" dirty="0"/>
              <a:t>q</a:t>
            </a:r>
            <a:r>
              <a:rPr lang="zh-CN" altLang="en-US" dirty="0"/>
              <a:t>个水平。因素</a:t>
            </a:r>
            <a:r>
              <a:rPr lang="en-US" altLang="zh-CN" dirty="0"/>
              <a:t>A</a:t>
            </a:r>
            <a:r>
              <a:rPr lang="zh-CN" altLang="en-US" dirty="0"/>
              <a:t>的每个水平与因子</a:t>
            </a:r>
            <a:r>
              <a:rPr lang="en-US" altLang="zh-CN" dirty="0"/>
              <a:t>B</a:t>
            </a:r>
            <a:r>
              <a:rPr lang="zh-CN" altLang="en-US" dirty="0"/>
              <a:t>的每个水平都彼此交叉，产生组合；在每个水平组合都有</a:t>
            </a:r>
            <a:r>
              <a:rPr lang="en-US" altLang="zh-CN" dirty="0"/>
              <a:t>n</a:t>
            </a:r>
            <a:r>
              <a:rPr lang="zh-CN" altLang="en-US" dirty="0"/>
              <a:t>个观测值。（能计算互作效应）</a:t>
            </a:r>
          </a:p>
        </p:txBody>
      </p:sp>
    </p:spTree>
    <p:extLst>
      <p:ext uri="{BB962C8B-B14F-4D97-AF65-F5344CB8AC3E}">
        <p14:creationId xmlns:p14="http://schemas.microsoft.com/office/powerpoint/2010/main" val="389082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9EAFC-26E9-4792-8C87-5739DB5A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80907-6DDC-4DB4-83B3-ED0A5436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有一牧草栽培实验，</a:t>
            </a:r>
            <a:r>
              <a:rPr lang="en-US" altLang="zh-CN" dirty="0"/>
              <a:t>A</a:t>
            </a:r>
            <a:r>
              <a:rPr lang="zh-CN" altLang="en-US" dirty="0"/>
              <a:t>因子为苜蓿品种（</a:t>
            </a:r>
            <a:r>
              <a:rPr lang="en-US" altLang="zh-CN" dirty="0" err="1"/>
              <a:t>i</a:t>
            </a:r>
            <a:r>
              <a:rPr lang="en-US" altLang="zh-CN" dirty="0"/>
              <a:t>=3</a:t>
            </a:r>
            <a:r>
              <a:rPr lang="zh-CN" altLang="en-US" dirty="0"/>
              <a:t>），</a:t>
            </a:r>
            <a:r>
              <a:rPr lang="en-US" altLang="zh-CN" dirty="0"/>
              <a:t>B</a:t>
            </a:r>
            <a:r>
              <a:rPr lang="zh-CN" altLang="en-US" dirty="0"/>
              <a:t>因子为收获期（</a:t>
            </a:r>
            <a:r>
              <a:rPr lang="en-US" altLang="zh-CN" dirty="0"/>
              <a:t>j=4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重复数为</a:t>
            </a:r>
            <a:r>
              <a:rPr lang="en-US" altLang="zh-CN" dirty="0"/>
              <a:t>6</a:t>
            </a:r>
            <a:r>
              <a:rPr lang="zh-CN" altLang="en-US" dirty="0"/>
              <a:t>，其产量（吨</a:t>
            </a:r>
            <a:r>
              <a:rPr lang="en-US" altLang="zh-CN" dirty="0"/>
              <a:t>/</a:t>
            </a:r>
            <a:r>
              <a:rPr lang="zh-CN" altLang="en-US" dirty="0"/>
              <a:t>公顷）结果如下，试做双因子有重复的方差分析。</a:t>
            </a:r>
            <a:r>
              <a:rPr lang="en-US" altLang="zh-CN" dirty="0"/>
              <a:t>(example_10_2)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15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E8B39-D2A8-4E49-B9ED-90E37F5D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二因系统分组试验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788EA-C423-4E89-B12C-1BB051DE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系统分组（嵌套分组）：根据试验目的把因子分为主次，最主要的因子称为一级因子，在一级因子的各水平内，再分出次要因子的各个水平。次要因子称为二级因子（或次级因子）。</a:t>
            </a:r>
          </a:p>
          <a:p>
            <a:pPr marL="0" indent="0">
              <a:buNone/>
            </a:pPr>
            <a:r>
              <a:rPr lang="zh-CN" altLang="en-US" dirty="0"/>
              <a:t>依此类推，还有三级因子、四级因子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B61B8-A0FF-4D96-B22B-6D191BE5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362" y="3700594"/>
            <a:ext cx="4432528" cy="28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7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32677-1D96-493D-8A48-2F94E42E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D5587-94D7-4AED-9046-DC54372A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文件</a:t>
            </a:r>
            <a:r>
              <a:rPr lang="en-US" altLang="zh-CN" dirty="0"/>
              <a:t>example_10_3</a:t>
            </a:r>
            <a:r>
              <a:rPr lang="zh-CN" altLang="en-US" dirty="0"/>
              <a:t>中记录了</a:t>
            </a:r>
            <a:r>
              <a:rPr lang="en-US" altLang="zh-CN" dirty="0"/>
              <a:t>3</a:t>
            </a:r>
            <a:r>
              <a:rPr lang="zh-CN" altLang="en-US" dirty="0"/>
              <a:t>头公牛与</a:t>
            </a:r>
            <a:r>
              <a:rPr lang="en-US" altLang="zh-CN" dirty="0"/>
              <a:t>6</a:t>
            </a:r>
            <a:r>
              <a:rPr lang="zh-CN" altLang="en-US" dirty="0"/>
              <a:t>头母牛的女儿</a:t>
            </a:r>
            <a:r>
              <a:rPr lang="en-US" altLang="zh-CN" dirty="0"/>
              <a:t>305</a:t>
            </a:r>
            <a:r>
              <a:rPr lang="zh-CN" altLang="en-US" dirty="0"/>
              <a:t>天的产奶量（公斤</a:t>
            </a:r>
            <a:r>
              <a:rPr lang="en-US" altLang="zh-CN" dirty="0"/>
              <a:t>/</a:t>
            </a:r>
            <a:r>
              <a:rPr lang="zh-CN" altLang="en-US" dirty="0"/>
              <a:t>头）记录。试进行方差分析，即检验公牛和母牛对女儿的第一胎</a:t>
            </a:r>
            <a:r>
              <a:rPr lang="en-US" altLang="zh-CN" dirty="0"/>
              <a:t>305</a:t>
            </a:r>
            <a:r>
              <a:rPr lang="zh-CN" altLang="en-US" dirty="0"/>
              <a:t>产奶量是否有显著的影响。							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7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2EC51-5C3E-4F27-8ADD-E69AC231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反转试验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65EE9-2D03-452B-B90F-6DBD7AC0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反转设计（</a:t>
            </a:r>
            <a:r>
              <a:rPr lang="en-US" altLang="zh-CN" dirty="0"/>
              <a:t>change-over design</a:t>
            </a:r>
            <a:r>
              <a:rPr lang="zh-CN" altLang="en-US" dirty="0"/>
              <a:t>）是将试验单位随机分为与处理数相同的几组，各组试验单位按一定规则在不同时期交错接受不同处理的设计方法。</a:t>
            </a:r>
          </a:p>
        </p:txBody>
      </p:sp>
    </p:spTree>
    <p:extLst>
      <p:ext uri="{BB962C8B-B14F-4D97-AF65-F5344CB8AC3E}">
        <p14:creationId xmlns:p14="http://schemas.microsoft.com/office/powerpoint/2010/main" val="54008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325A0-8C2D-4BE5-9620-DCF4F51C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270B60-7398-49BE-B753-3FC454F5D1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48" y="1763021"/>
            <a:ext cx="7442576" cy="304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F8FFB5-F9EB-4960-8B2D-9225100C7269}"/>
              </a:ext>
            </a:extLst>
          </p:cNvPr>
          <p:cNvSpPr/>
          <p:nvPr/>
        </p:nvSpPr>
        <p:spPr>
          <a:xfrm flipH="1">
            <a:off x="8202724" y="5426765"/>
            <a:ext cx="265622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Data 10_5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098643"/>
      </p:ext>
    </p:extLst>
  </p:cSld>
  <p:clrMapOvr>
    <a:masterClrMapping/>
  </p:clrMapOvr>
</p:sld>
</file>

<file path=ppt/theme/theme1.xml><?xml version="1.0" encoding="utf-8"?>
<a:theme xmlns:a="http://schemas.openxmlformats.org/drawingml/2006/main" name="1_中国发展论坛张杰校长报告070930">
  <a:themeElements>
    <a:clrScheme name="1_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中国发展论坛张杰校长报告070930">
  <a:themeElements>
    <a:clrScheme name="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中国发展论坛张杰校长报告070930">
  <a:themeElements>
    <a:clrScheme name="1_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中国发展论坛张杰校长报告070930">
  <a:themeElements>
    <a:clrScheme name="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017_家畜育种学_6_数量性状选择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Goudy Old Style"/>
        <a:ea typeface="黑体"/>
        <a:cs typeface=""/>
      </a:majorFont>
      <a:minorFont>
        <a:latin typeface="Goudy Old Styl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20118221051618496</Template>
  <TotalTime>4432</TotalTime>
  <Words>636</Words>
  <Application>Microsoft Office PowerPoint</Application>
  <PresentationFormat>宽屏</PresentationFormat>
  <Paragraphs>56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等线</vt:lpstr>
      <vt:lpstr>黑体</vt:lpstr>
      <vt:lpstr>华文中宋</vt:lpstr>
      <vt:lpstr>Arial</vt:lpstr>
      <vt:lpstr>Cambria Math</vt:lpstr>
      <vt:lpstr>Goudy Old Style</vt:lpstr>
      <vt:lpstr>Times New Roman</vt:lpstr>
      <vt:lpstr>Wingdings</vt:lpstr>
      <vt:lpstr>1_中国发展论坛张杰校长报告070930</vt:lpstr>
      <vt:lpstr>中国发展论坛张杰校长报告070930</vt:lpstr>
      <vt:lpstr>2_中国发展论坛张杰校长报告070930</vt:lpstr>
      <vt:lpstr>3_中国发展论坛张杰校长报告070930</vt:lpstr>
      <vt:lpstr>2017_家畜育种学_6_数量性状选择</vt:lpstr>
      <vt:lpstr>多因素方差分析</vt:lpstr>
      <vt:lpstr>二因交叉分组无重复</vt:lpstr>
      <vt:lpstr>例题</vt:lpstr>
      <vt:lpstr>二因交叉分组等重复</vt:lpstr>
      <vt:lpstr>例题</vt:lpstr>
      <vt:lpstr>二因系统分组试验</vt:lpstr>
      <vt:lpstr>例题</vt:lpstr>
      <vt:lpstr>反转试验</vt:lpstr>
      <vt:lpstr>例题</vt:lpstr>
      <vt:lpstr>正交试验</vt:lpstr>
      <vt:lpstr>例题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语言入门</dc:title>
  <dc:creator>peipei ma</dc:creator>
  <cp:lastModifiedBy>peipei ma</cp:lastModifiedBy>
  <cp:revision>119</cp:revision>
  <dcterms:created xsi:type="dcterms:W3CDTF">2017-04-23T15:19:32Z</dcterms:created>
  <dcterms:modified xsi:type="dcterms:W3CDTF">2019-11-21T01:56:26Z</dcterms:modified>
</cp:coreProperties>
</file>